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8"/>
  </p:notesMasterIdLst>
  <p:handoutMasterIdLst>
    <p:handoutMasterId r:id="rId69"/>
  </p:handoutMasterIdLst>
  <p:sldIdLst>
    <p:sldId id="429" r:id="rId2"/>
    <p:sldId id="364" r:id="rId3"/>
    <p:sldId id="500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2" r:id="rId16"/>
    <p:sldId id="443" r:id="rId17"/>
    <p:sldId id="445" r:id="rId18"/>
    <p:sldId id="447" r:id="rId19"/>
    <p:sldId id="448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2" r:id="rId51"/>
    <p:sldId id="483" r:id="rId52"/>
    <p:sldId id="484" r:id="rId53"/>
    <p:sldId id="498" r:id="rId54"/>
    <p:sldId id="486" r:id="rId55"/>
    <p:sldId id="485" r:id="rId56"/>
    <p:sldId id="487" r:id="rId57"/>
    <p:sldId id="488" r:id="rId58"/>
    <p:sldId id="489" r:id="rId59"/>
    <p:sldId id="490" r:id="rId60"/>
    <p:sldId id="491" r:id="rId61"/>
    <p:sldId id="492" r:id="rId62"/>
    <p:sldId id="493" r:id="rId63"/>
    <p:sldId id="494" r:id="rId64"/>
    <p:sldId id="495" r:id="rId65"/>
    <p:sldId id="496" r:id="rId66"/>
    <p:sldId id="362" r:id="rId67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27" d="100"/>
          <a:sy n="127" d="100"/>
        </p:scale>
        <p:origin x="2058" y="114"/>
      </p:cViewPr>
      <p:guideLst>
        <p:guide orient="horz" pos="2160"/>
        <p:guide pos="216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242647" y="303610"/>
            <a:ext cx="6373415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33185" y="446486"/>
            <a:ext cx="912019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61193" y="749047"/>
            <a:ext cx="5389959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459341" y="1275161"/>
            <a:ext cx="5993606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3114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E27FE8-F452-4051-B02D-0554D25FB1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0"/>
            <a:ext cx="3751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209444" y="4886291"/>
            <a:ext cx="648557" cy="2507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209444" y="4886291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A74BDAAC-67D5-4B56-BD61-610A4C29837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209444" y="4886291"/>
            <a:ext cx="648557" cy="2507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4CE6B679-06E7-43DD-A3AE-BD7447424E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09444" y="4886291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04776" y="4894011"/>
            <a:ext cx="6567488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1879997" y="2780110"/>
            <a:ext cx="3113484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68579" tIns="34289" rIns="68579" bIns="34289"/>
          <a:lstStyle/>
          <a:p>
            <a:endParaRPr lang="ko-KR" altLang="en-US" sz="135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72" y="382422"/>
            <a:ext cx="3210335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377363" y="2171842"/>
            <a:ext cx="2118749" cy="53091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ko-KR" sz="3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307932" y="4982767"/>
            <a:ext cx="550069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209444" y="4954191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5"/>
          <a:stretch/>
        </p:blipFill>
        <p:spPr bwMode="auto">
          <a:xfrm>
            <a:off x="80670" y="884063"/>
            <a:ext cx="2879978" cy="10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6" t="32934" r="24465" b="45603"/>
          <a:stretch/>
        </p:blipFill>
        <p:spPr bwMode="auto">
          <a:xfrm>
            <a:off x="294101" y="1997937"/>
            <a:ext cx="2632793" cy="142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2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</a:t>
            </a:r>
            <a:r>
              <a:rPr lang="ko-KR" altLang="en-US" dirty="0"/>
              <a:t>커피 자판기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28" y="1251724"/>
            <a:ext cx="3544144" cy="264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 자판기 실제 프로그램으로 만들기</a:t>
            </a:r>
            <a:r>
              <a:rPr lang="en-US" altLang="ko-KR" dirty="0"/>
              <a:t>(</a:t>
            </a:r>
            <a:r>
              <a:rPr lang="ko-KR" altLang="en-US" dirty="0"/>
              <a:t>함수 개념 응용 </a:t>
            </a:r>
            <a:r>
              <a:rPr lang="en-US" altLang="ko-KR" dirty="0"/>
              <a:t>Code09-01.py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29" y="1716655"/>
            <a:ext cx="5289142" cy="27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64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365" y="1086585"/>
            <a:ext cx="4655270" cy="31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8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Code09-02.py</a:t>
            </a:r>
            <a:r>
              <a:rPr lang="ko-KR" altLang="en-US" dirty="0"/>
              <a:t>를 이용 연속해서 방문한 손님</a:t>
            </a:r>
            <a:r>
              <a:rPr lang="en-US" altLang="ko-KR" dirty="0"/>
              <a:t>(A, B, C) 3</a:t>
            </a:r>
            <a:r>
              <a:rPr lang="ko-KR" altLang="en-US" dirty="0"/>
              <a:t>명에게 커피 대접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408D56-2C7C-4584-BD58-B080C8FD7242}"/>
              </a:ext>
            </a:extLst>
          </p:cNvPr>
          <p:cNvGrpSpPr/>
          <p:nvPr/>
        </p:nvGrpSpPr>
        <p:grpSpPr>
          <a:xfrm>
            <a:off x="961977" y="1523474"/>
            <a:ext cx="4894294" cy="3309275"/>
            <a:chOff x="559932" y="1405529"/>
            <a:chExt cx="4894294" cy="330927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87" y="1405529"/>
              <a:ext cx="4891539" cy="10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32" y="2453304"/>
              <a:ext cx="4891540" cy="226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694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730" y="636535"/>
            <a:ext cx="4860540" cy="176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3360378-6F27-4810-A6F5-04AC4AAC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731" y="2571750"/>
            <a:ext cx="4860540" cy="243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형식과 활용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81" y="1457876"/>
            <a:ext cx="4471837" cy="209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19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06" y="1146326"/>
            <a:ext cx="5996836" cy="312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57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형식과 호출 순서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42" y="1424123"/>
            <a:ext cx="3759117" cy="291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6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호출 </a:t>
            </a:r>
            <a:r>
              <a:rPr lang="ko-KR" altLang="en-US" dirty="0" err="1"/>
              <a:t>간략</a:t>
            </a:r>
            <a:r>
              <a:rPr lang="ko-KR" altLang="en-US" dirty="0"/>
              <a:t> 표현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99" y="1559138"/>
            <a:ext cx="4523003" cy="215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30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하는 계산기 함수를 작성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" y="1090285"/>
            <a:ext cx="5338763" cy="347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3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60199" r="26521"/>
          <a:stretch/>
        </p:blipFill>
        <p:spPr bwMode="auto">
          <a:xfrm>
            <a:off x="222394" y="1086585"/>
            <a:ext cx="3140936" cy="32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sz="1500" dirty="0">
                <a:solidFill>
                  <a:srgbClr val="FF0000"/>
                </a:solidFill>
              </a:rPr>
              <a:t>Tip </a:t>
            </a:r>
            <a:r>
              <a:rPr lang="en-US" altLang="ko-KR" sz="1500" dirty="0"/>
              <a:t>• </a:t>
            </a:r>
            <a:r>
              <a:rPr lang="ko-KR" altLang="en-US" sz="1500" dirty="0"/>
              <a:t>매개변수</a:t>
            </a:r>
            <a:r>
              <a:rPr lang="en-US" altLang="ko-KR" sz="1500" dirty="0"/>
              <a:t>(</a:t>
            </a:r>
            <a:r>
              <a:rPr lang="ko-KR" altLang="en-US" sz="1500" dirty="0" err="1"/>
              <a:t>파라미터</a:t>
            </a:r>
            <a:r>
              <a:rPr lang="en-US" altLang="ko-KR" sz="1500" dirty="0"/>
              <a:t>)</a:t>
            </a:r>
            <a:r>
              <a:rPr lang="ko-KR" altLang="en-US" sz="1500" dirty="0"/>
              <a:t>는 지역 변수로 취급</a:t>
            </a:r>
            <a:r>
              <a:rPr lang="en-US" altLang="ko-KR" sz="1500" dirty="0"/>
              <a:t>. Code09-05.py</a:t>
            </a:r>
            <a:r>
              <a:rPr lang="ko-KR" altLang="en-US" sz="1500" dirty="0"/>
              <a:t>의 </a:t>
            </a:r>
            <a:r>
              <a:rPr lang="en-US" altLang="ko-KR" sz="1500" dirty="0" err="1"/>
              <a:t>calc</a:t>
            </a:r>
            <a:r>
              <a:rPr lang="en-US" altLang="ko-KR" sz="1500" dirty="0"/>
              <a:t>( ) </a:t>
            </a:r>
            <a:r>
              <a:rPr lang="ko-KR" altLang="en-US" sz="1500" dirty="0"/>
              <a:t>함수가 받는 매개변수 </a:t>
            </a:r>
            <a:r>
              <a:rPr lang="en-US" altLang="ko-KR" sz="1500" dirty="0"/>
              <a:t>v1, v2, op</a:t>
            </a:r>
            <a:r>
              <a:rPr lang="ko-KR" altLang="en-US" sz="1500" dirty="0"/>
              <a:t>는 모두 </a:t>
            </a:r>
            <a:r>
              <a:rPr lang="en-US" altLang="ko-KR" sz="1500" dirty="0" err="1"/>
              <a:t>calc</a:t>
            </a:r>
            <a:r>
              <a:rPr lang="en-US" altLang="ko-KR" sz="1500" dirty="0"/>
              <a:t>() </a:t>
            </a:r>
            <a:r>
              <a:rPr lang="ko-KR" altLang="en-US" sz="1500" dirty="0"/>
              <a:t>함수 안에서만 사용되는 지역 변수</a:t>
            </a:r>
            <a:r>
              <a:rPr lang="en-US" altLang="ko-KR" sz="1500" dirty="0"/>
              <a:t>. </a:t>
            </a:r>
            <a:r>
              <a:rPr lang="ko-KR" altLang="en-US" sz="1500" dirty="0"/>
              <a:t>지역 변수와 전역 변수는 바로 이어서 설명</a:t>
            </a:r>
            <a:endParaRPr lang="en-US" altLang="ko-KR" sz="15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7" y="996575"/>
            <a:ext cx="5434353" cy="207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4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4" y="1124249"/>
            <a:ext cx="533309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2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/>
              <a:t>지역 변수</a:t>
            </a:r>
            <a:r>
              <a:rPr lang="en-US" altLang="ko-KR" sz="1500" dirty="0"/>
              <a:t>, </a:t>
            </a:r>
            <a:r>
              <a:rPr lang="ko-KR" altLang="en-US" sz="15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99" y="2099197"/>
            <a:ext cx="4084203" cy="19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05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/>
              <a:t>지역 변수</a:t>
            </a:r>
            <a:r>
              <a:rPr lang="en-US" altLang="ko-KR" sz="1500" dirty="0"/>
              <a:t>, </a:t>
            </a:r>
            <a:r>
              <a:rPr lang="ko-KR" altLang="en-US" sz="15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91" y="2065444"/>
            <a:ext cx="3749618" cy="143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9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/>
              <a:t>지역 변수</a:t>
            </a:r>
            <a:r>
              <a:rPr lang="en-US" altLang="ko-KR" sz="1500" dirty="0"/>
              <a:t>, </a:t>
            </a:r>
            <a:r>
              <a:rPr lang="ko-KR" altLang="en-US" sz="1500" dirty="0"/>
              <a:t>전역 변수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8490" y="1086585"/>
            <a:ext cx="4847960" cy="31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382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/>
              <a:t>지역 변수</a:t>
            </a:r>
            <a:r>
              <a:rPr lang="en-US" altLang="ko-KR" sz="1500" dirty="0"/>
              <a:t>, </a:t>
            </a:r>
            <a:r>
              <a:rPr lang="ko-KR" altLang="en-US" sz="15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10</a:t>
            </a:r>
            <a:r>
              <a:rPr lang="ko-KR" altLang="en-US" dirty="0"/>
              <a:t>행의 전역 변수가 없다면 </a:t>
            </a:r>
            <a:r>
              <a:rPr lang="en-US" altLang="ko-KR" dirty="0"/>
              <a:t>7</a:t>
            </a:r>
            <a:r>
              <a:rPr lang="ko-KR" altLang="en-US" dirty="0"/>
              <a:t>행은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77B0C8-E968-477E-AB04-5C17DF7E2B75}"/>
              </a:ext>
            </a:extLst>
          </p:cNvPr>
          <p:cNvGrpSpPr/>
          <p:nvPr/>
        </p:nvGrpSpPr>
        <p:grpSpPr>
          <a:xfrm>
            <a:off x="570693" y="1221600"/>
            <a:ext cx="5676862" cy="1800199"/>
            <a:chOff x="452438" y="1491631"/>
            <a:chExt cx="6014400" cy="1498921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8" y="1491631"/>
              <a:ext cx="6014400" cy="59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75" y="2048567"/>
              <a:ext cx="6010763" cy="94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1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/>
              <a:t>지역 변수</a:t>
            </a:r>
            <a:r>
              <a:rPr lang="en-US" altLang="ko-KR" sz="1500" dirty="0"/>
              <a:t>, </a:t>
            </a:r>
            <a:r>
              <a:rPr lang="ko-KR" altLang="en-US" sz="15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글로벌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4" y="1231435"/>
            <a:ext cx="5731931" cy="336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680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en-US" altLang="ko-KR" dirty="0"/>
          </a:p>
          <a:p>
            <a:pPr marL="267891" lvl="1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Tip </a:t>
            </a:r>
            <a:r>
              <a:rPr lang="en-US" altLang="ko-KR" sz="1400" dirty="0"/>
              <a:t>• </a:t>
            </a:r>
            <a:r>
              <a:rPr lang="ko-KR" altLang="en-US" sz="1400" dirty="0" err="1"/>
              <a:t>반환값은</a:t>
            </a:r>
            <a:r>
              <a:rPr lang="ko-KR" altLang="en-US" sz="1400" dirty="0"/>
              <a:t> </a:t>
            </a:r>
            <a:r>
              <a:rPr lang="en-US" altLang="ko-KR" sz="1400" dirty="0"/>
              <a:t>return </a:t>
            </a:r>
            <a:r>
              <a:rPr lang="ko-KR" altLang="en-US" sz="1400" dirty="0"/>
              <a:t>문으로 반환되므로 </a:t>
            </a:r>
            <a:r>
              <a:rPr lang="ko-KR" altLang="en-US" sz="1400" dirty="0" err="1"/>
              <a:t>리턴값이라고도</a:t>
            </a:r>
            <a:r>
              <a:rPr lang="ko-KR" altLang="en-US" sz="1400" dirty="0"/>
              <a:t> 함</a:t>
            </a:r>
            <a:r>
              <a:rPr lang="en-US" altLang="ko-KR" sz="1400" dirty="0"/>
              <a:t>. </a:t>
            </a:r>
            <a:r>
              <a:rPr lang="ko-KR" altLang="en-US" sz="1400" dirty="0"/>
              <a:t>매개변수는 파라미터라고도 함</a:t>
            </a:r>
            <a:endParaRPr lang="en-US" altLang="ko-KR" sz="1400" dirty="0"/>
          </a:p>
          <a:p>
            <a:pPr marL="267891" lvl="1" indent="0">
              <a:buNone/>
            </a:pPr>
            <a:endParaRPr lang="en-US" altLang="ko-KR" sz="1400" dirty="0"/>
          </a:p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있는 함수 </a:t>
            </a:r>
            <a:endParaRPr lang="en-US" altLang="ko-KR" dirty="0"/>
          </a:p>
          <a:p>
            <a:pPr marL="267891" lvl="1" indent="0">
              <a:buNone/>
            </a:pP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00" y="2650749"/>
            <a:ext cx="3831199" cy="21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06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06" y="1266605"/>
            <a:ext cx="4387988" cy="241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8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8" y="1086585"/>
            <a:ext cx="5876419" cy="306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3" y="4146925"/>
            <a:ext cx="5877637" cy="72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5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01 </a:t>
            </a:r>
            <a:r>
              <a:rPr lang="ko-KR" altLang="en-US" sz="15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 err="1"/>
              <a:t>로또</a:t>
            </a:r>
            <a:r>
              <a:rPr lang="ko-KR" altLang="en-US" dirty="0"/>
              <a:t> 번호 추첨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3" y="1457876"/>
            <a:ext cx="4219219" cy="9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여러 개인 함수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2" y="1059393"/>
            <a:ext cx="5636876" cy="346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2" y="4581033"/>
            <a:ext cx="5636876" cy="54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547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pass </a:t>
            </a:r>
            <a:r>
              <a:rPr lang="ko-KR" altLang="en-US" dirty="0" err="1"/>
              <a:t>예약어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일 때 아무런 할 일이 없다고 빈 줄로 둘 때 오류 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 해결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27122"/>
            <a:ext cx="6043391" cy="3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161995"/>
            <a:ext cx="6043391" cy="73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9" y="3490077"/>
            <a:ext cx="6029104" cy="7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0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매개변수 전달</a:t>
            </a:r>
            <a:endParaRPr lang="en-US" altLang="ko-KR" dirty="0"/>
          </a:p>
          <a:p>
            <a:pPr lvl="1"/>
            <a:r>
              <a:rPr lang="ko-KR" altLang="en-US" dirty="0"/>
              <a:t>매개변수의 개수를 지정해 전달하는 방법</a:t>
            </a:r>
            <a:endParaRPr lang="en-US" altLang="ko-KR" dirty="0"/>
          </a:p>
          <a:p>
            <a:pPr lvl="2"/>
            <a:r>
              <a:rPr lang="ko-KR" altLang="en-US" dirty="0"/>
              <a:t> 숫자 </a:t>
            </a:r>
            <a:r>
              <a:rPr lang="en-US" altLang="ko-KR" dirty="0"/>
              <a:t>2</a:t>
            </a:r>
            <a:r>
              <a:rPr lang="ko-KR" altLang="en-US" dirty="0"/>
              <a:t>개의 합과 숫자 </a:t>
            </a:r>
            <a:r>
              <a:rPr lang="en-US" altLang="ko-KR" dirty="0"/>
              <a:t>3</a:t>
            </a:r>
            <a:r>
              <a:rPr lang="ko-KR" altLang="en-US" dirty="0"/>
              <a:t>개의 합을 구 하는 코드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5" y="1896675"/>
            <a:ext cx="6161205" cy="28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91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685" y="1076609"/>
            <a:ext cx="5676630" cy="207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55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매개변수에 기본값을 설정해 놓고 전달하는 방법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1" y="1176344"/>
            <a:ext cx="5902417" cy="306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8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680" y="1064804"/>
            <a:ext cx="5766640" cy="150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450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매개변수의 개수를 지정하지 않고 전달하는 방법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39" y="1086585"/>
            <a:ext cx="6041921" cy="355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83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(10, 20, 30)</a:t>
            </a:r>
            <a:r>
              <a:rPr lang="ko-KR" altLang="en-US" dirty="0"/>
              <a:t>을 매개변수로 받았을 때 </a:t>
            </a:r>
            <a:r>
              <a:rPr lang="en-US" altLang="ko-KR" dirty="0"/>
              <a:t>4~5</a:t>
            </a:r>
            <a:r>
              <a:rPr lang="ko-KR" altLang="en-US" dirty="0"/>
              <a:t>행의 반복</a:t>
            </a:r>
            <a:endParaRPr lang="en-US" altLang="ko-KR" dirty="0"/>
          </a:p>
          <a:p>
            <a:pPr lvl="2"/>
            <a:r>
              <a:rPr lang="en-US" altLang="ko-KR" sz="1400" dirty="0"/>
              <a:t>1</a:t>
            </a:r>
            <a:r>
              <a:rPr lang="ko-KR" altLang="en-US" sz="1400" dirty="0"/>
              <a:t>회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num</a:t>
            </a:r>
            <a:r>
              <a:rPr lang="ko-KR" altLang="en-US" sz="1400" dirty="0"/>
              <a:t>에 </a:t>
            </a:r>
            <a:r>
              <a:rPr lang="en-US" altLang="ko-KR" sz="1400" dirty="0"/>
              <a:t>10</a:t>
            </a:r>
            <a:r>
              <a:rPr lang="ko-KR" altLang="en-US" sz="1400" dirty="0"/>
              <a:t>을 저장한 후 </a:t>
            </a:r>
            <a:r>
              <a:rPr lang="en-US" altLang="ko-KR" sz="1400" dirty="0"/>
              <a:t>result = result + 10    result</a:t>
            </a:r>
            <a:r>
              <a:rPr lang="ko-KR" altLang="en-US" sz="1400" dirty="0"/>
              <a:t>에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저장됨</a:t>
            </a:r>
          </a:p>
          <a:p>
            <a:pPr lvl="2"/>
            <a:r>
              <a:rPr lang="en-US" altLang="ko-KR" sz="1400" dirty="0"/>
              <a:t>2</a:t>
            </a:r>
            <a:r>
              <a:rPr lang="ko-KR" altLang="en-US" sz="1400" dirty="0"/>
              <a:t>회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num</a:t>
            </a:r>
            <a:r>
              <a:rPr lang="ko-KR" altLang="en-US" sz="1400" dirty="0"/>
              <a:t>에 </a:t>
            </a:r>
            <a:r>
              <a:rPr lang="en-US" altLang="ko-KR" sz="1400" dirty="0"/>
              <a:t>20</a:t>
            </a:r>
            <a:r>
              <a:rPr lang="ko-KR" altLang="en-US" sz="1400" dirty="0"/>
              <a:t>을 저장한 후 </a:t>
            </a:r>
            <a:r>
              <a:rPr lang="en-US" altLang="ko-KR" sz="1400" dirty="0"/>
              <a:t>result = result + 20    result</a:t>
            </a:r>
            <a:r>
              <a:rPr lang="ko-KR" altLang="en-US" sz="1400" dirty="0"/>
              <a:t>에 </a:t>
            </a:r>
            <a:r>
              <a:rPr lang="en-US" altLang="ko-KR" sz="1400" dirty="0"/>
              <a:t>30 </a:t>
            </a:r>
            <a:r>
              <a:rPr lang="ko-KR" altLang="en-US" sz="1400" dirty="0"/>
              <a:t>저장됨</a:t>
            </a:r>
          </a:p>
          <a:p>
            <a:pPr lvl="2"/>
            <a:r>
              <a:rPr lang="en-US" altLang="ko-KR" sz="1400" dirty="0"/>
              <a:t>3</a:t>
            </a:r>
            <a:r>
              <a:rPr lang="ko-KR" altLang="en-US" sz="1400" dirty="0"/>
              <a:t>회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num</a:t>
            </a:r>
            <a:r>
              <a:rPr lang="ko-KR" altLang="en-US" sz="1400" dirty="0"/>
              <a:t>에 </a:t>
            </a:r>
            <a:r>
              <a:rPr lang="en-US" altLang="ko-KR" sz="1400" dirty="0"/>
              <a:t>30</a:t>
            </a:r>
            <a:r>
              <a:rPr lang="ko-KR" altLang="en-US" sz="1400" dirty="0"/>
              <a:t>을 저장한 후 </a:t>
            </a:r>
            <a:r>
              <a:rPr lang="en-US" altLang="ko-KR" sz="1400" dirty="0"/>
              <a:t>result = result + 30    result</a:t>
            </a:r>
            <a:r>
              <a:rPr lang="ko-KR" altLang="en-US" sz="1400" dirty="0"/>
              <a:t>에 </a:t>
            </a:r>
            <a:r>
              <a:rPr lang="en-US" altLang="ko-KR" sz="1400" dirty="0"/>
              <a:t>60 </a:t>
            </a:r>
            <a:r>
              <a:rPr lang="ko-KR" altLang="en-US" sz="1400" dirty="0"/>
              <a:t>저장됨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매개변수 </a:t>
            </a:r>
            <a:r>
              <a:rPr lang="en-US" altLang="ko-KR" dirty="0"/>
              <a:t>10</a:t>
            </a:r>
            <a:r>
              <a:rPr lang="ko-KR" altLang="en-US" dirty="0"/>
              <a:t>개 이상일 때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5" y="2886785"/>
            <a:ext cx="6040798" cy="113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9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함수 호출할 때 </a:t>
            </a:r>
            <a:r>
              <a:rPr lang="ko-KR" altLang="en-US" dirty="0" err="1"/>
              <a:t>딕셔너리</a:t>
            </a:r>
            <a:r>
              <a:rPr lang="ko-KR" altLang="en-US" dirty="0"/>
              <a:t> 형식의 매개변수를 키</a:t>
            </a:r>
            <a:r>
              <a:rPr lang="en-US" altLang="ko-KR" dirty="0"/>
              <a:t>=</a:t>
            </a:r>
            <a:r>
              <a:rPr lang="ko-KR" altLang="en-US" dirty="0"/>
              <a:t>값 형식으로 사용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4" y="1131590"/>
            <a:ext cx="6075675" cy="212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56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79" y="1194627"/>
            <a:ext cx="6210690" cy="30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7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01 </a:t>
            </a:r>
            <a:r>
              <a:rPr lang="ko-KR" altLang="en-US" sz="15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모듈을 활용해 글자를 쓰는 거북이</a:t>
            </a:r>
            <a:endParaRPr lang="en-US" altLang="ko-KR" dirty="0"/>
          </a:p>
          <a:p>
            <a:pPr lvl="1"/>
            <a:r>
              <a:rPr lang="ko-KR" altLang="en-US" dirty="0"/>
              <a:t>‘임의의 위치에 글자를 쓰는 거북이’와 기능이 동일한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8" y="1635083"/>
            <a:ext cx="4829826" cy="24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함수의 </a:t>
            </a:r>
            <a:r>
              <a:rPr lang="ko-KR" altLang="en-US" sz="1500" dirty="0" err="1"/>
              <a:t>반환값과</a:t>
            </a:r>
            <a:r>
              <a:rPr lang="ko-KR" altLang="en-US" sz="1500" dirty="0"/>
              <a:t> 매개변수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7" y="1086585"/>
            <a:ext cx="6534345" cy="28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함수의 집합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14" y="1356615"/>
            <a:ext cx="4691771" cy="203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2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1131590"/>
            <a:ext cx="6376988" cy="212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18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1078147"/>
            <a:ext cx="6756749" cy="3833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1400" dirty="0"/>
              <a:t>모듈명을 생략하고 함수명만 쓸 때 </a:t>
            </a:r>
            <a:r>
              <a:rPr lang="en-US" altLang="ko-KR" sz="1400" dirty="0"/>
              <a:t>1</a:t>
            </a:r>
            <a:r>
              <a:rPr lang="ko-KR" altLang="en-US" sz="1400" dirty="0"/>
              <a:t>행 형식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6" y="906566"/>
            <a:ext cx="5670630" cy="210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5" y="3876895"/>
            <a:ext cx="5670630" cy="53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27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4~6</a:t>
            </a:r>
            <a:r>
              <a:rPr lang="ko-KR" altLang="en-US" dirty="0"/>
              <a:t>행 </a:t>
            </a:r>
            <a:r>
              <a:rPr lang="ko-KR" altLang="en-US" dirty="0" err="1"/>
              <a:t>함수명으로만</a:t>
            </a:r>
            <a:r>
              <a:rPr lang="ko-KR" altLang="en-US" dirty="0"/>
              <a:t> 호출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8" y="1221599"/>
            <a:ext cx="5501861" cy="13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4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모듈의 종류</a:t>
            </a:r>
            <a:endParaRPr lang="en-US" altLang="ko-KR" dirty="0"/>
          </a:p>
          <a:p>
            <a:pPr lvl="1"/>
            <a:r>
              <a:rPr lang="ko-KR" altLang="en-US" dirty="0"/>
              <a:t>표준 모듈</a:t>
            </a:r>
            <a:r>
              <a:rPr lang="en-US" altLang="ko-KR" dirty="0"/>
              <a:t>, </a:t>
            </a:r>
            <a:r>
              <a:rPr lang="ko-KR" altLang="en-US" dirty="0"/>
              <a:t>사용자 정의 모듈</a:t>
            </a:r>
            <a:r>
              <a:rPr lang="en-US" altLang="ko-KR" dirty="0"/>
              <a:t>, </a:t>
            </a:r>
            <a:r>
              <a:rPr lang="ko-KR" altLang="en-US" dirty="0" err="1"/>
              <a:t>서드</a:t>
            </a:r>
            <a:r>
              <a:rPr lang="ko-KR" altLang="en-US" dirty="0"/>
              <a:t> 파티 모듈로 구분</a:t>
            </a:r>
            <a:endParaRPr lang="en-US" altLang="ko-KR" dirty="0"/>
          </a:p>
          <a:p>
            <a:pPr lvl="1"/>
            <a:r>
              <a:rPr lang="ko-KR" altLang="en-US" dirty="0"/>
              <a:t>표준 모듈 </a:t>
            </a:r>
            <a:r>
              <a:rPr lang="en-US" altLang="ko-KR" dirty="0"/>
              <a:t>: </a:t>
            </a:r>
            <a:r>
              <a:rPr lang="ko-KR" altLang="en-US" dirty="0" err="1"/>
              <a:t>파이썬에서</a:t>
            </a:r>
            <a:r>
              <a:rPr lang="ko-KR" altLang="en-US" dirty="0"/>
              <a:t> 제공하는 모듈</a:t>
            </a:r>
            <a:endParaRPr lang="en-US" altLang="ko-KR" dirty="0"/>
          </a:p>
          <a:p>
            <a:pPr lvl="1"/>
            <a:r>
              <a:rPr lang="ko-KR" altLang="en-US" dirty="0"/>
              <a:t>사용자 정의 모듈 </a:t>
            </a:r>
            <a:r>
              <a:rPr lang="en-US" altLang="ko-KR" dirty="0"/>
              <a:t>: </a:t>
            </a:r>
            <a:r>
              <a:rPr lang="ko-KR" altLang="en-US" dirty="0"/>
              <a:t>직접 만들어서 사용하는 모듈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서드</a:t>
            </a:r>
            <a:r>
              <a:rPr lang="ko-KR" altLang="en-US" dirty="0"/>
              <a:t> 파티</a:t>
            </a:r>
            <a:r>
              <a:rPr lang="en-US" altLang="ko-KR" dirty="0"/>
              <a:t>(3rd Party)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 err="1"/>
              <a:t>파이썬이</a:t>
            </a:r>
            <a:r>
              <a:rPr lang="ko-KR" altLang="en-US" dirty="0"/>
              <a:t> 아닌 외부 회사나 단체에서 제공하는 모듈</a:t>
            </a:r>
            <a:endParaRPr lang="en-US" altLang="ko-KR" dirty="0"/>
          </a:p>
          <a:p>
            <a:pPr lvl="2"/>
            <a:r>
              <a:rPr lang="ko-KR" altLang="en-US" sz="1400" dirty="0" err="1"/>
              <a:t>파이썬</a:t>
            </a:r>
            <a:r>
              <a:rPr lang="ko-KR" altLang="en-US" sz="1400" dirty="0"/>
              <a:t> 표준 모듈이 모든 기능을 제공 않음</a:t>
            </a:r>
            <a:endParaRPr lang="en-US" altLang="ko-KR" sz="1400" dirty="0"/>
          </a:p>
          <a:p>
            <a:pPr lvl="2"/>
            <a:r>
              <a:rPr lang="ko-KR" altLang="en-US" sz="1400" dirty="0" err="1"/>
              <a:t>서드</a:t>
            </a:r>
            <a:r>
              <a:rPr lang="ko-KR" altLang="en-US" sz="1400" dirty="0"/>
              <a:t> 파티 모듈 덕분에 </a:t>
            </a:r>
            <a:r>
              <a:rPr lang="ko-KR" altLang="en-US" sz="1400" dirty="0" err="1"/>
              <a:t>파이썬에서도</a:t>
            </a:r>
            <a:r>
              <a:rPr lang="ko-KR" altLang="en-US" sz="1400" dirty="0"/>
              <a:t> 고급 프로그래밍 가능</a:t>
            </a:r>
            <a:endParaRPr lang="en-US" altLang="ko-KR" sz="1400" dirty="0"/>
          </a:p>
          <a:p>
            <a:pPr lvl="2"/>
            <a:r>
              <a:rPr lang="ko-KR" altLang="en-US" sz="1400" dirty="0"/>
              <a:t>게임 개발 기능이 있는 </a:t>
            </a:r>
            <a:r>
              <a:rPr lang="en-US" altLang="ko-KR" sz="1400" dirty="0" err="1"/>
              <a:t>pyGame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윈도창을</a:t>
            </a:r>
            <a:r>
              <a:rPr lang="ko-KR" altLang="en-US" sz="1400" dirty="0"/>
              <a:t> 제공 하는 </a:t>
            </a:r>
            <a:r>
              <a:rPr lang="en-US" altLang="ko-KR" sz="1400" dirty="0" err="1"/>
              <a:t>PyGTK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데이터베이스 기능의 </a:t>
            </a:r>
            <a:r>
              <a:rPr lang="en-US" altLang="ko-KR" sz="1400" dirty="0" err="1"/>
              <a:t>SQLAlchemy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7543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6" y="1176595"/>
            <a:ext cx="6008168" cy="250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713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Tip </a:t>
            </a:r>
            <a:r>
              <a:rPr lang="en-US" altLang="ko-KR" sz="1400" dirty="0"/>
              <a:t>• </a:t>
            </a:r>
            <a:r>
              <a:rPr lang="en-US" altLang="ko-KR" sz="1400" dirty="0" err="1"/>
              <a:t>dir</a:t>
            </a:r>
            <a:r>
              <a:rPr lang="en-US" altLang="ko-KR" sz="1400" dirty="0"/>
              <a:t>(__</a:t>
            </a:r>
            <a:r>
              <a:rPr lang="en-US" altLang="ko-KR" sz="1400" dirty="0" err="1"/>
              <a:t>builtins</a:t>
            </a:r>
            <a:r>
              <a:rPr lang="en-US" altLang="ko-KR" sz="1400" dirty="0"/>
              <a:t>__) </a:t>
            </a:r>
            <a:r>
              <a:rPr lang="ko-KR" altLang="en-US" sz="1400" dirty="0"/>
              <a:t>명령어로도 제공하는 모듈과 </a:t>
            </a:r>
            <a:r>
              <a:rPr lang="ko-KR" altLang="en-US" sz="1400" dirty="0" err="1"/>
              <a:t>예약어</a:t>
            </a:r>
            <a:r>
              <a:rPr lang="ko-KR" altLang="en-US" sz="1400" dirty="0"/>
              <a:t> 확인</a:t>
            </a:r>
            <a:endParaRPr lang="en-US" altLang="ko-KR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6" y="1131590"/>
            <a:ext cx="5468108" cy="23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88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수학 계산 모듈인 </a:t>
            </a:r>
            <a:r>
              <a:rPr lang="en-US" altLang="ko-KR" dirty="0"/>
              <a:t>math </a:t>
            </a:r>
            <a:r>
              <a:rPr lang="ko-KR" altLang="en-US" dirty="0"/>
              <a:t>모듈이 제공하는 함수의 목록 보기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3" y="1131590"/>
            <a:ext cx="6036634" cy="227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61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F0850C-29E7-44D6-9A72-89993A2B9846}"/>
              </a:ext>
            </a:extLst>
          </p:cNvPr>
          <p:cNvGrpSpPr/>
          <p:nvPr/>
        </p:nvGrpSpPr>
        <p:grpSpPr>
          <a:xfrm>
            <a:off x="757376" y="1086585"/>
            <a:ext cx="5359577" cy="3825425"/>
            <a:chOff x="757376" y="1041580"/>
            <a:chExt cx="5359577" cy="3825425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76" y="1041580"/>
              <a:ext cx="5343248" cy="3196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B88E7F7-7764-4BA4-9630-3CC287F4D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05" y="4259135"/>
              <a:ext cx="5343248" cy="6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475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개념과 필요성</a:t>
            </a:r>
            <a:endParaRPr lang="en-US" altLang="ko-KR" dirty="0"/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(Function) : </a:t>
            </a:r>
            <a:r>
              <a:rPr lang="ko-KR" altLang="en-US" dirty="0"/>
              <a:t>‘무엇’을 넣으면</a:t>
            </a:r>
            <a:r>
              <a:rPr lang="en-US" altLang="ko-KR" dirty="0"/>
              <a:t>, ‘</a:t>
            </a:r>
            <a:r>
              <a:rPr lang="ko-KR" altLang="en-US" dirty="0"/>
              <a:t>어떤 것’을 돌려주는 요술 상자</a:t>
            </a:r>
            <a:endParaRPr lang="en-US" altLang="ko-KR" dirty="0"/>
          </a:p>
          <a:p>
            <a:pPr lvl="1"/>
            <a:r>
              <a:rPr lang="ko-KR" altLang="en-US" dirty="0" err="1"/>
              <a:t>메서드</a:t>
            </a:r>
            <a:r>
              <a:rPr lang="en-US" altLang="ko-KR" dirty="0"/>
              <a:t>(Method)</a:t>
            </a:r>
            <a:r>
              <a:rPr lang="ko-KR" altLang="en-US" dirty="0"/>
              <a:t>와 차이점 </a:t>
            </a:r>
            <a:r>
              <a:rPr lang="en-US" altLang="ko-KR" dirty="0"/>
              <a:t>: </a:t>
            </a:r>
            <a:r>
              <a:rPr lang="ko-KR" altLang="en-US" dirty="0"/>
              <a:t>함수는 외부에 별도로 존재</a:t>
            </a:r>
            <a:r>
              <a:rPr lang="en-US" altLang="ko-KR" dirty="0"/>
              <a:t>, </a:t>
            </a:r>
            <a:r>
              <a:rPr lang="ko-KR" altLang="en-US" dirty="0" err="1"/>
              <a:t>메서드는</a:t>
            </a:r>
            <a:r>
              <a:rPr lang="ko-KR" altLang="en-US" dirty="0"/>
              <a:t> 클래스 안에 존재</a:t>
            </a:r>
            <a:endParaRPr lang="en-US" altLang="ko-KR" dirty="0"/>
          </a:p>
          <a:p>
            <a:pPr lvl="1"/>
            <a:r>
              <a:rPr lang="ko-KR" altLang="en-US" dirty="0"/>
              <a:t>함수의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print() </a:t>
            </a:r>
            <a:r>
              <a:rPr lang="ko-KR" altLang="en-US" dirty="0"/>
              <a:t>함수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2661761"/>
            <a:ext cx="6216923" cy="45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3530791"/>
            <a:ext cx="6216923" cy="45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54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" y="880392"/>
            <a:ext cx="6415088" cy="338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895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3" y="1041580"/>
            <a:ext cx="6132214" cy="270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366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73" y="1260413"/>
            <a:ext cx="5069702" cy="26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7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모듈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9" y="591530"/>
            <a:ext cx="5241082" cy="43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5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모듈이 하나의 *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 안에 함수가 여러 개 들어 있는 것이라면</a:t>
            </a:r>
            <a:r>
              <a:rPr lang="en-US" altLang="ko-KR" dirty="0"/>
              <a:t>, </a:t>
            </a: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여러 모듈을 모아 놓은 것으로 폴더의 형태로 나타냄</a:t>
            </a:r>
            <a:endParaRPr lang="en-US" altLang="ko-KR" dirty="0"/>
          </a:p>
          <a:p>
            <a:pPr lvl="1"/>
            <a:r>
              <a:rPr lang="ko-KR" altLang="en-US" dirty="0"/>
              <a:t> 모듈을 주제별로 분리할 때 주로 사용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41" y="2833352"/>
            <a:ext cx="3096765" cy="173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005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임포트</a:t>
            </a:r>
            <a:r>
              <a:rPr lang="ko-KR" altLang="en-US" dirty="0"/>
              <a:t>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9-11]</a:t>
            </a:r>
            <a:r>
              <a:rPr lang="ko-KR" altLang="en-US" dirty="0"/>
              <a:t>과 같은 형태로 구현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5" y="1086342"/>
            <a:ext cx="6169633" cy="49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5" y="2319589"/>
            <a:ext cx="6169633" cy="43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10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내부 함수</a:t>
            </a:r>
            <a:r>
              <a:rPr lang="en-US" altLang="ko-KR" dirty="0"/>
              <a:t>, lambda, map()</a:t>
            </a:r>
          </a:p>
          <a:p>
            <a:pPr lvl="1"/>
            <a:r>
              <a:rPr lang="ko-KR" altLang="en-US" dirty="0"/>
              <a:t>내부 함수 </a:t>
            </a:r>
            <a:r>
              <a:rPr lang="en-US" altLang="ko-KR" dirty="0"/>
              <a:t>: </a:t>
            </a:r>
            <a:r>
              <a:rPr lang="ko-KR" altLang="en-US" dirty="0"/>
              <a:t>함수 안에 함수가 있는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outFunc</a:t>
            </a:r>
            <a:r>
              <a:rPr lang="en-US" altLang="ko-KR" dirty="0"/>
              <a:t>() </a:t>
            </a:r>
            <a:r>
              <a:rPr lang="ko-KR" altLang="en-US" dirty="0"/>
              <a:t>함수 밖에서 호출하면 오류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1" y="1536635"/>
            <a:ext cx="5873153" cy="163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5" y="4001161"/>
            <a:ext cx="5873153" cy="9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73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람다 함수 </a:t>
            </a:r>
            <a:r>
              <a:rPr lang="en-US" altLang="ko-KR" dirty="0"/>
              <a:t>: </a:t>
            </a:r>
            <a:r>
              <a:rPr lang="ko-KR" altLang="en-US" dirty="0"/>
              <a:t>함수를 한 줄로 간단하게 만들어 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" y="1041580"/>
            <a:ext cx="5748362" cy="151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8" y="2790745"/>
            <a:ext cx="5748362" cy="63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228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매개변수에 기본값을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sz="1600" dirty="0"/>
              <a:t>매개변수를 지정하지 않으면 기본값으로 설정</a:t>
            </a:r>
            <a:r>
              <a:rPr lang="en-US" altLang="ko-KR" sz="1600" dirty="0"/>
              <a:t>, </a:t>
            </a:r>
            <a:r>
              <a:rPr lang="ko-KR" altLang="en-US" sz="1600" dirty="0"/>
              <a:t>매개변수를 넘겨주면 기본값 무시</a:t>
            </a:r>
            <a:endParaRPr lang="en-US" altLang="ko-KR" sz="1600" dirty="0"/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39" y="1176595"/>
            <a:ext cx="6041921" cy="171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852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리스트에 모두 </a:t>
            </a:r>
            <a:r>
              <a:rPr lang="en-US" altLang="ko-KR" dirty="0"/>
              <a:t>10</a:t>
            </a:r>
            <a:r>
              <a:rPr lang="ko-KR" altLang="en-US" dirty="0"/>
              <a:t>을 더하는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sz="1600" dirty="0"/>
              <a:t>람다 함수와 </a:t>
            </a:r>
            <a:r>
              <a:rPr lang="en-US" altLang="ko-KR" sz="1600" dirty="0"/>
              <a:t>map() </a:t>
            </a:r>
            <a:r>
              <a:rPr lang="ko-KR" altLang="en-US" sz="1600" dirty="0"/>
              <a:t>함수로 간단히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3" y="1154594"/>
            <a:ext cx="6008168" cy="182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6" y="3651870"/>
            <a:ext cx="6008168" cy="103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1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3" y="1356616"/>
            <a:ext cx="4276491" cy="217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94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3</a:t>
            </a:r>
            <a:r>
              <a:rPr lang="ko-KR" altLang="en-US" dirty="0"/>
              <a:t>행을 합친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리스트 의 각 자릿수를 합쳐서 새로운 리스트로 만들기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5" y="1131590"/>
            <a:ext cx="6075675" cy="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3" y="2796775"/>
            <a:ext cx="6075675" cy="16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29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재귀 함수</a:t>
            </a:r>
            <a:endParaRPr lang="en-US" altLang="ko-KR" dirty="0"/>
          </a:p>
          <a:p>
            <a:pPr lvl="1"/>
            <a:r>
              <a:rPr lang="ko-KR" altLang="en-US" dirty="0"/>
              <a:t>자신이 자신을 호출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" y="1581640"/>
            <a:ext cx="6143183" cy="156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63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입력한 숫자를 </a:t>
            </a:r>
            <a:r>
              <a:rPr lang="en-US" altLang="ko-KR" dirty="0"/>
              <a:t>1</a:t>
            </a:r>
            <a:r>
              <a:rPr lang="ko-KR" altLang="en-US" dirty="0"/>
              <a:t>까지 세는 함수를 재귀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61B39F-1BE8-4CED-A4C5-CC6AF85E8698}"/>
              </a:ext>
            </a:extLst>
          </p:cNvPr>
          <p:cNvGrpSpPr/>
          <p:nvPr/>
        </p:nvGrpSpPr>
        <p:grpSpPr>
          <a:xfrm>
            <a:off x="408040" y="1176595"/>
            <a:ext cx="6058799" cy="2159251"/>
            <a:chOff x="408040" y="1424123"/>
            <a:chExt cx="6058799" cy="1911723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0" y="1424123"/>
              <a:ext cx="6041921" cy="132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3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18" y="2748750"/>
              <a:ext cx="6041921" cy="58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9493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팩토리얼</a:t>
            </a:r>
            <a:r>
              <a:rPr lang="en-US" altLang="ko-KR" dirty="0"/>
              <a:t>(Factorial)</a:t>
            </a:r>
            <a:r>
              <a:rPr lang="ko-KR" altLang="en-US" dirty="0"/>
              <a:t>값을 구하는 함수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4" y="1086585"/>
            <a:ext cx="6069002" cy="222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38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제너레이터와</a:t>
            </a:r>
            <a:r>
              <a:rPr lang="ko-KR" altLang="en-US" dirty="0"/>
              <a:t> </a:t>
            </a:r>
            <a:r>
              <a:rPr lang="en-US" altLang="ko-KR" dirty="0"/>
              <a:t>yield</a:t>
            </a:r>
          </a:p>
          <a:p>
            <a:pPr lvl="1"/>
            <a:r>
              <a:rPr lang="en-US" altLang="ko-KR" dirty="0"/>
              <a:t> yield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함수를 종결하지 않으면서 값을 계속 반환 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DCCC-69C2-4F54-9B91-BB26F2AF0EE5}"/>
              </a:ext>
            </a:extLst>
          </p:cNvPr>
          <p:cNvGrpSpPr/>
          <p:nvPr/>
        </p:nvGrpSpPr>
        <p:grpSpPr>
          <a:xfrm>
            <a:off x="413665" y="1536635"/>
            <a:ext cx="6110710" cy="1805575"/>
            <a:chOff x="423636" y="1727906"/>
            <a:chExt cx="6110710" cy="1479289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17" y="1727906"/>
              <a:ext cx="6109429" cy="104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6" y="2773480"/>
              <a:ext cx="6110710" cy="433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155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06 </a:t>
            </a:r>
            <a:r>
              <a:rPr lang="ko-KR" altLang="en-US" sz="15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제너레이터</a:t>
            </a:r>
            <a:r>
              <a:rPr lang="en-US" altLang="ko-KR" dirty="0"/>
              <a:t>(Generator : </a:t>
            </a:r>
            <a:r>
              <a:rPr lang="ko-KR" altLang="en-US" dirty="0" err="1"/>
              <a:t>생성자</a:t>
            </a:r>
            <a:r>
              <a:rPr lang="en-US" altLang="ko-KR" dirty="0"/>
              <a:t>) </a:t>
            </a:r>
            <a:r>
              <a:rPr lang="ko-KR" altLang="en-US" dirty="0"/>
              <a:t>함수</a:t>
            </a:r>
            <a:r>
              <a:rPr lang="en-US" altLang="ko-KR" dirty="0"/>
              <a:t> : yield</a:t>
            </a:r>
            <a:r>
              <a:rPr lang="ko-KR" altLang="en-US" dirty="0"/>
              <a:t>가 포함된 함수</a:t>
            </a:r>
            <a:endParaRPr lang="en-US" altLang="ko-KR" dirty="0"/>
          </a:p>
          <a:p>
            <a:pPr lvl="2"/>
            <a:r>
              <a:rPr lang="en-US" altLang="ko-KR" dirty="0"/>
              <a:t>yield </a:t>
            </a:r>
            <a:r>
              <a:rPr lang="ko-KR" altLang="en-US" dirty="0"/>
              <a:t>문으로 값을 반환한 후 계속 진행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0" y="1536635"/>
            <a:ext cx="6067841" cy="269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158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과정의 코드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5" y="1179156"/>
            <a:ext cx="5490610" cy="305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75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0" y="906565"/>
            <a:ext cx="5420714" cy="242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2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(Code09-01.py</a:t>
            </a:r>
            <a:r>
              <a:rPr lang="ko-KR" altLang="en-US" dirty="0"/>
              <a:t>의 </a:t>
            </a:r>
            <a:r>
              <a:rPr lang="en-US" altLang="ko-KR" dirty="0"/>
              <a:t>3~21</a:t>
            </a:r>
            <a:r>
              <a:rPr lang="ko-KR" altLang="en-US" dirty="0"/>
              <a:t>행을 </a:t>
            </a:r>
            <a:r>
              <a:rPr lang="en-US" altLang="ko-KR" dirty="0"/>
              <a:t>2</a:t>
            </a:r>
            <a:r>
              <a:rPr lang="ko-KR" altLang="en-US" dirty="0"/>
              <a:t>번 반복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2" y="1446625"/>
            <a:ext cx="5124364" cy="348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460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Words>1005</Words>
  <Application>Microsoft Office PowerPoint</Application>
  <PresentationFormat>사용자 지정</PresentationFormat>
  <Paragraphs>280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286</cp:revision>
  <dcterms:created xsi:type="dcterms:W3CDTF">2012-07-23T02:34:37Z</dcterms:created>
  <dcterms:modified xsi:type="dcterms:W3CDTF">2022-02-24T02:31:05Z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